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86" r:id="rId2"/>
    <p:sldId id="287" r:id="rId3"/>
    <p:sldId id="258" r:id="rId4"/>
    <p:sldId id="288" r:id="rId5"/>
    <p:sldId id="298" r:id="rId6"/>
    <p:sldId id="300" r:id="rId7"/>
    <p:sldId id="289" r:id="rId8"/>
    <p:sldId id="307" r:id="rId9"/>
    <p:sldId id="308" r:id="rId10"/>
    <p:sldId id="290" r:id="rId11"/>
    <p:sldId id="319" r:id="rId12"/>
    <p:sldId id="317" r:id="rId13"/>
    <p:sldId id="320" r:id="rId14"/>
    <p:sldId id="318" r:id="rId15"/>
    <p:sldId id="297" r:id="rId16"/>
    <p:sldId id="269" r:id="rId17"/>
    <p:sldId id="271" r:id="rId18"/>
    <p:sldId id="277" r:id="rId19"/>
    <p:sldId id="275" r:id="rId20"/>
    <p:sldId id="278" r:id="rId21"/>
    <p:sldId id="303" r:id="rId22"/>
    <p:sldId id="270" r:id="rId23"/>
    <p:sldId id="305" r:id="rId24"/>
    <p:sldId id="272" r:id="rId25"/>
    <p:sldId id="306" r:id="rId26"/>
    <p:sldId id="273" r:id="rId27"/>
    <p:sldId id="314" r:id="rId28"/>
    <p:sldId id="315" r:id="rId29"/>
    <p:sldId id="316" r:id="rId30"/>
    <p:sldId id="309" r:id="rId31"/>
    <p:sldId id="285" r:id="rId32"/>
    <p:sldId id="311" r:id="rId33"/>
    <p:sldId id="312" r:id="rId34"/>
    <p:sldId id="313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824E8F-6ADD-40DB-B7DA-6C9A136FE8B4}" type="datetimeFigureOut">
              <a:rPr lang="en-US" smtClean="0"/>
              <a:pPr/>
              <a:t>2/21/2021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51836B-75FC-4E48-81EF-0DA75B598A7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51836B-75FC-4E48-81EF-0DA75B598A7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5584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46797F-D6BB-4A4E-8348-E33FF50A1803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533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0DF76-0709-4963-BADB-44DD448E6E0F}" type="datetimeFigureOut">
              <a:rPr lang="en-US" smtClean="0"/>
              <a:pPr/>
              <a:t>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2D3BE-48CE-4E4A-991A-D4E8E5715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0DF76-0709-4963-BADB-44DD448E6E0F}" type="datetimeFigureOut">
              <a:rPr lang="en-US" smtClean="0"/>
              <a:pPr/>
              <a:t>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2D3BE-48CE-4E4A-991A-D4E8E5715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0DF76-0709-4963-BADB-44DD448E6E0F}" type="datetimeFigureOut">
              <a:rPr lang="en-US" smtClean="0"/>
              <a:pPr/>
              <a:t>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2D3BE-48CE-4E4A-991A-D4E8E5715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0DF76-0709-4963-BADB-44DD448E6E0F}" type="datetimeFigureOut">
              <a:rPr lang="en-US" smtClean="0"/>
              <a:pPr/>
              <a:t>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2D3BE-48CE-4E4A-991A-D4E8E5715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0DF76-0709-4963-BADB-44DD448E6E0F}" type="datetimeFigureOut">
              <a:rPr lang="en-US" smtClean="0"/>
              <a:pPr/>
              <a:t>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2D3BE-48CE-4E4A-991A-D4E8E5715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0DF76-0709-4963-BADB-44DD448E6E0F}" type="datetimeFigureOut">
              <a:rPr lang="en-US" smtClean="0"/>
              <a:pPr/>
              <a:t>2/21/2021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2D3BE-48CE-4E4A-991A-D4E8E5715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0DF76-0709-4963-BADB-44DD448E6E0F}" type="datetimeFigureOut">
              <a:rPr lang="en-US" smtClean="0"/>
              <a:pPr/>
              <a:t>2/21/2021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2D3BE-48CE-4E4A-991A-D4E8E5715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0DF76-0709-4963-BADB-44DD448E6E0F}" type="datetimeFigureOut">
              <a:rPr lang="en-US" smtClean="0"/>
              <a:pPr/>
              <a:t>2/21/2021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2D3BE-48CE-4E4A-991A-D4E8E5715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0DF76-0709-4963-BADB-44DD448E6E0F}" type="datetimeFigureOut">
              <a:rPr lang="en-US" smtClean="0"/>
              <a:pPr/>
              <a:t>2/21/2021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2D3BE-48CE-4E4A-991A-D4E8E5715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0DF76-0709-4963-BADB-44DD448E6E0F}" type="datetimeFigureOut">
              <a:rPr lang="en-US" smtClean="0"/>
              <a:pPr/>
              <a:t>2/21/2021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2D3BE-48CE-4E4A-991A-D4E8E5715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0DF76-0709-4963-BADB-44DD448E6E0F}" type="datetimeFigureOut">
              <a:rPr lang="en-US" smtClean="0"/>
              <a:pPr/>
              <a:t>2/21/2021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2D3BE-48CE-4E4A-991A-D4E8E5715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0DF76-0709-4963-BADB-44DD448E6E0F}" type="datetimeFigureOut">
              <a:rPr lang="en-US" smtClean="0"/>
              <a:pPr/>
              <a:t>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42D3BE-48CE-4E4A-991A-D4E8E5715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76401"/>
            <a:ext cx="7772400" cy="2362200"/>
          </a:xfrm>
        </p:spPr>
        <p:txBody>
          <a:bodyPr>
            <a:noAutofit/>
          </a:bodyPr>
          <a:lstStyle/>
          <a:p>
            <a:r>
              <a:rPr lang="en-US" sz="4800" b="1" dirty="0"/>
              <a:t>Tigers East/Alpines East</a:t>
            </a:r>
            <a:br>
              <a:rPr lang="en-US" sz="4800" b="1" dirty="0"/>
            </a:br>
            <a:r>
              <a:rPr lang="en-US" sz="4800" b="1" dirty="0"/>
              <a:t>Board of Directors</a:t>
            </a:r>
            <a:br>
              <a:rPr lang="en-US" sz="4800" b="1" dirty="0"/>
            </a:br>
            <a:r>
              <a:rPr lang="en-US" sz="4800" b="1" dirty="0"/>
              <a:t>Semi-Annual </a:t>
            </a:r>
            <a:br>
              <a:rPr lang="en-US" sz="4800" b="1" dirty="0"/>
            </a:br>
            <a:r>
              <a:rPr lang="en-US" sz="4800" b="1" dirty="0"/>
              <a:t>Web Conference</a:t>
            </a:r>
            <a:br>
              <a:rPr lang="en-US" sz="4800" b="1" dirty="0"/>
            </a:br>
            <a:r>
              <a:rPr lang="en-US" sz="4800" b="1" dirty="0"/>
              <a:t>February 21, 2021</a:t>
            </a:r>
          </a:p>
        </p:txBody>
      </p:sp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3E993695-D741-48CF-88BA-BF59893AF36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2735" y="4800600"/>
            <a:ext cx="5138530" cy="157581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19200" y="2438400"/>
            <a:ext cx="67056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/>
              <a:t>Editor/Webmaster Report</a:t>
            </a:r>
            <a:br>
              <a:rPr lang="en-US" sz="4400" b="1" dirty="0"/>
            </a:br>
            <a:r>
              <a:rPr lang="en-US" sz="4400" b="1" dirty="0"/>
              <a:t>Kerch </a:t>
            </a:r>
            <a:r>
              <a:rPr lang="en-US" sz="4400" b="1" dirty="0" err="1"/>
              <a:t>McConlogue</a:t>
            </a:r>
            <a:endParaRPr lang="en-US" sz="4400" b="1" dirty="0"/>
          </a:p>
        </p:txBody>
      </p:sp>
      <p:pic>
        <p:nvPicPr>
          <p:cNvPr id="2" name="Picture 1" descr="A picture containing drawing&#10;&#10;Description automatically generated">
            <a:extLst>
              <a:ext uri="{FF2B5EF4-FFF2-40B4-BE49-F238E27FC236}">
                <a16:creationId xmlns:a16="http://schemas.microsoft.com/office/drawing/2014/main" id="{BF89520B-7A11-4658-9CCF-55CEA5F77BB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2735" y="4572000"/>
            <a:ext cx="5138530" cy="1575816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533400"/>
            <a:ext cx="914400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2020 monthly page count and associated costs.</a:t>
            </a:r>
          </a:p>
          <a:p>
            <a:pPr algn="ctr"/>
            <a:endParaRPr lang="en-US" sz="2400" b="1" dirty="0"/>
          </a:p>
          <a:p>
            <a:endParaRPr lang="en-US" sz="2400" b="1" dirty="0"/>
          </a:p>
          <a:p>
            <a:endParaRPr lang="en-US" sz="2400" b="1" dirty="0"/>
          </a:p>
          <a:p>
            <a:endParaRPr lang="en-US" sz="2400" b="1" dirty="0"/>
          </a:p>
          <a:p>
            <a:endParaRPr lang="en-US" sz="2400" b="1" dirty="0"/>
          </a:p>
          <a:p>
            <a:endParaRPr lang="en-US" sz="2400" b="1" dirty="0"/>
          </a:p>
          <a:p>
            <a:endParaRPr lang="en-US" sz="2400" b="1" dirty="0"/>
          </a:p>
          <a:p>
            <a:endParaRPr lang="en-US" sz="2400" b="1" dirty="0"/>
          </a:p>
          <a:p>
            <a:endParaRPr lang="en-US" sz="2400" b="1" dirty="0"/>
          </a:p>
          <a:p>
            <a:endParaRPr lang="en-US" sz="2400" b="1" dirty="0"/>
          </a:p>
          <a:p>
            <a:endParaRPr lang="en-US" sz="2400" b="1" dirty="0"/>
          </a:p>
          <a:p>
            <a:endParaRPr lang="en-US" sz="2400" b="1" dirty="0"/>
          </a:p>
          <a:p>
            <a:endParaRPr lang="en-US" sz="2400" b="1" dirty="0"/>
          </a:p>
          <a:p>
            <a:endParaRPr lang="en-US" sz="2400" b="1" dirty="0"/>
          </a:p>
          <a:p>
            <a:pPr algn="ctr"/>
            <a:r>
              <a:rPr lang="en-US" sz="2400" b="1" u="sng" dirty="0"/>
              <a:t>Membership income exceeded newsletter costs</a:t>
            </a:r>
            <a:r>
              <a:rPr lang="en-US" sz="2400" b="1" dirty="0"/>
              <a:t>.</a:t>
            </a:r>
          </a:p>
          <a:p>
            <a:pPr algn="ctr"/>
            <a:r>
              <a:rPr lang="en-US" sz="2400" b="1" dirty="0"/>
              <a:t> Managing page count is essential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60251A1-7835-4203-832F-8B98237D1E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792162"/>
          </a:xfrm>
        </p:spPr>
        <p:txBody>
          <a:bodyPr>
            <a:normAutofit/>
          </a:bodyPr>
          <a:lstStyle/>
          <a:p>
            <a:r>
              <a:rPr lang="en-US" sz="3600" b="1" i="1" dirty="0" err="1"/>
              <a:t>Rootes</a:t>
            </a:r>
            <a:r>
              <a:rPr lang="en-US" sz="3600" b="1" i="1" dirty="0"/>
              <a:t>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AEDB1A-4974-43E8-83D3-C7C1C669CE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 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3721277"/>
              </p:ext>
            </p:extLst>
          </p:nvPr>
        </p:nvGraphicFramePr>
        <p:xfrm>
          <a:off x="990600" y="1173480"/>
          <a:ext cx="7162800" cy="469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0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90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90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90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201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Month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No. of Pages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Quarterly Cost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Members Dues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201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January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201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February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201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March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$3,820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$6,029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201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April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201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May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201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June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$3,738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$2,638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201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July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201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August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201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September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$4218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$3,582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201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October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201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November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201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December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$3,931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$3,907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201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$15,709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$16,158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97037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F535AD-5ABF-4B04-B21C-FB2DE58834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Facebook</a:t>
            </a:r>
            <a:br>
              <a:rPr lang="en-US" b="1" dirty="0"/>
            </a:br>
            <a:r>
              <a:rPr lang="en-US" sz="3100" b="1" dirty="0"/>
              <a:t>March 1 thru August 1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DCDC54A-00BE-45F5-9499-84E8F43FBD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0661189"/>
              </p:ext>
            </p:extLst>
          </p:nvPr>
        </p:nvGraphicFramePr>
        <p:xfrm>
          <a:off x="1219200" y="1560689"/>
          <a:ext cx="6858001" cy="35057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81400">
                  <a:extLst>
                    <a:ext uri="{9D8B030D-6E8A-4147-A177-3AD203B41FA5}">
                      <a16:colId xmlns:a16="http://schemas.microsoft.com/office/drawing/2014/main" val="144996743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4250282147"/>
                    </a:ext>
                  </a:extLst>
                </a:gridCol>
                <a:gridCol w="1752601">
                  <a:extLst>
                    <a:ext uri="{9D8B030D-6E8A-4147-A177-3AD203B41FA5}">
                      <a16:colId xmlns:a16="http://schemas.microsoft.com/office/drawing/2014/main" val="857052965"/>
                    </a:ext>
                  </a:extLst>
                </a:gridCol>
              </a:tblGrid>
              <a:tr h="678616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3/1 thru 8/1 2020 (4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mos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8/1 thru 2/1 2021 (6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mos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3043598"/>
                  </a:ext>
                </a:extLst>
              </a:tr>
              <a:tr h="712943"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Total Membership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509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602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2427506"/>
                  </a:ext>
                </a:extLst>
              </a:tr>
              <a:tr h="541837"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Posts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236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311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0686439"/>
                  </a:ext>
                </a:extLst>
              </a:tr>
              <a:tr h="600495"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Comments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2002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25499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3107370"/>
                  </a:ext>
                </a:extLst>
              </a:tr>
              <a:tr h="934620"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Reactions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2739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4684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84463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64889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A2CEDC-1840-4961-BDDE-466523A90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 Facebook Tour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1ABC76-6862-4F7C-8D8C-EF6D402295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1600200"/>
            <a:ext cx="71628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14 members signed up</a:t>
            </a:r>
          </a:p>
          <a:p>
            <a:pPr marL="0" indent="0">
              <a:buNone/>
            </a:pPr>
            <a:r>
              <a:rPr lang="en-US" dirty="0"/>
              <a:t>3 (plus Joe and Kerch) posted pictures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D3E85A71-127F-489A-B0A3-C4B0FE1769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690157"/>
              </p:ext>
            </p:extLst>
          </p:nvPr>
        </p:nvGraphicFramePr>
        <p:xfrm>
          <a:off x="2286000" y="3124200"/>
          <a:ext cx="3962401" cy="202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3375">
                  <a:extLst>
                    <a:ext uri="{9D8B030D-6E8A-4147-A177-3AD203B41FA5}">
                      <a16:colId xmlns:a16="http://schemas.microsoft.com/office/drawing/2014/main" val="860694980"/>
                    </a:ext>
                  </a:extLst>
                </a:gridCol>
                <a:gridCol w="746538">
                  <a:extLst>
                    <a:ext uri="{9D8B030D-6E8A-4147-A177-3AD203B41FA5}">
                      <a16:colId xmlns:a16="http://schemas.microsoft.com/office/drawing/2014/main" val="210818521"/>
                    </a:ext>
                  </a:extLst>
                </a:gridCol>
                <a:gridCol w="976244">
                  <a:extLst>
                    <a:ext uri="{9D8B030D-6E8A-4147-A177-3AD203B41FA5}">
                      <a16:colId xmlns:a16="http://schemas.microsoft.com/office/drawing/2014/main" val="2920290953"/>
                    </a:ext>
                  </a:extLst>
                </a:gridCol>
                <a:gridCol w="976244">
                  <a:extLst>
                    <a:ext uri="{9D8B030D-6E8A-4147-A177-3AD203B41FA5}">
                      <a16:colId xmlns:a16="http://schemas.microsoft.com/office/drawing/2014/main" val="3367185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Days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Places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Points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189425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Steve Myers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536866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Robert </a:t>
                      </a:r>
                      <a:r>
                        <a:rPr lang="en-US" dirty="0" err="1"/>
                        <a:t>Jaarsma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296273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Bill </a:t>
                      </a:r>
                      <a:r>
                        <a:rPr lang="en-US" dirty="0" err="1"/>
                        <a:t>Bulpitt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883416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08024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b="1" dirty="0"/>
              <a:t>Website: Average Monthly Visits</a:t>
            </a:r>
            <a:br>
              <a:rPr lang="en-US" sz="3600" b="1" dirty="0"/>
            </a:br>
            <a:r>
              <a:rPr lang="en-US" sz="2400" b="1" dirty="0"/>
              <a:t>Comparing March 1 thru August 1, 2020</a:t>
            </a:r>
            <a:br>
              <a:rPr lang="en-US" sz="2400" b="1" dirty="0"/>
            </a:br>
            <a:r>
              <a:rPr lang="en-US" sz="2400" b="1" dirty="0"/>
              <a:t>August 1 thru February 1, 2021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0567E00-097C-48B9-9ABE-185B33E161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8143911"/>
              </p:ext>
            </p:extLst>
          </p:nvPr>
        </p:nvGraphicFramePr>
        <p:xfrm>
          <a:off x="1371600" y="1752600"/>
          <a:ext cx="6553200" cy="4724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65690">
                  <a:extLst>
                    <a:ext uri="{9D8B030D-6E8A-4147-A177-3AD203B41FA5}">
                      <a16:colId xmlns:a16="http://schemas.microsoft.com/office/drawing/2014/main" val="2422319532"/>
                    </a:ext>
                  </a:extLst>
                </a:gridCol>
                <a:gridCol w="1376870">
                  <a:extLst>
                    <a:ext uri="{9D8B030D-6E8A-4147-A177-3AD203B41FA5}">
                      <a16:colId xmlns:a16="http://schemas.microsoft.com/office/drawing/2014/main" val="3820005860"/>
                    </a:ext>
                  </a:extLst>
                </a:gridCol>
                <a:gridCol w="1310640">
                  <a:extLst>
                    <a:ext uri="{9D8B030D-6E8A-4147-A177-3AD203B41FA5}">
                      <a16:colId xmlns:a16="http://schemas.microsoft.com/office/drawing/2014/main" val="2154982363"/>
                    </a:ext>
                  </a:extLst>
                </a:gridCol>
              </a:tblGrid>
              <a:tr h="787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Page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Monthly 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of Total</a:t>
                      </a:r>
                    </a:p>
                  </a:txBody>
                  <a:tcPr marL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9514946"/>
                  </a:ext>
                </a:extLst>
              </a:tr>
              <a:tr h="787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visits: 3/1 thru 8/1</a:t>
                      </a:r>
                    </a:p>
                    <a:p>
                      <a:pPr algn="l" fontAlgn="b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8/1 thru 2/1, 2021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8076</a:t>
                      </a:r>
                    </a:p>
                    <a:p>
                      <a:pPr algn="r" fontAlgn="b"/>
                      <a:r>
                        <a:rPr lang="en-US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7960</a:t>
                      </a:r>
                    </a:p>
                  </a:txBody>
                  <a:tcPr marL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5468278"/>
                  </a:ext>
                </a:extLst>
              </a:tr>
              <a:tr h="787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Home</a:t>
                      </a:r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3/1 thru 8/1</a:t>
                      </a:r>
                    </a:p>
                    <a:p>
                      <a:pPr algn="l" fontAlgn="b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8/1 thru 2/1, 2021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1013</a:t>
                      </a:r>
                    </a:p>
                    <a:p>
                      <a:pPr algn="r" fontAlgn="b"/>
                      <a:r>
                        <a:rPr lang="en-US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701</a:t>
                      </a:r>
                    </a:p>
                  </a:txBody>
                  <a:tcPr marL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13%</a:t>
                      </a:r>
                    </a:p>
                    <a:p>
                      <a:pPr algn="r" fontAlgn="b"/>
                      <a:r>
                        <a:rPr lang="en-US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9%</a:t>
                      </a:r>
                    </a:p>
                  </a:txBody>
                  <a:tcPr marL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892592"/>
                  </a:ext>
                </a:extLst>
              </a:tr>
              <a:tr h="787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/login/: 3/1 thru 8/1</a:t>
                      </a:r>
                    </a:p>
                    <a:p>
                      <a:pPr algn="l" fontAlgn="b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8/1 thru 2/1, 2021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378</a:t>
                      </a:r>
                    </a:p>
                    <a:p>
                      <a:pPr algn="r" fontAlgn="b"/>
                      <a:r>
                        <a:rPr lang="en-US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139</a:t>
                      </a:r>
                    </a:p>
                  </a:txBody>
                  <a:tcPr marL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5%</a:t>
                      </a:r>
                    </a:p>
                    <a:p>
                      <a:pPr algn="r" fontAlgn="b"/>
                      <a:r>
                        <a:rPr lang="en-US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7%</a:t>
                      </a:r>
                    </a:p>
                  </a:txBody>
                  <a:tcPr marL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8278153"/>
                  </a:ext>
                </a:extLst>
              </a:tr>
              <a:tr h="787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n-US" sz="16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rootes</a:t>
                      </a:r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-reviews/: 3/1 thru 8/1</a:t>
                      </a:r>
                    </a:p>
                    <a:p>
                      <a:pPr algn="l" fontAlgn="b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8/1 thru 2/1, 2021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195</a:t>
                      </a:r>
                    </a:p>
                    <a:p>
                      <a:pPr algn="r" fontAlgn="b"/>
                      <a:r>
                        <a:rPr lang="en-US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132</a:t>
                      </a:r>
                    </a:p>
                  </a:txBody>
                  <a:tcPr marL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2%</a:t>
                      </a:r>
                    </a:p>
                    <a:p>
                      <a:pPr algn="r" fontAlgn="b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2%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5515616"/>
                  </a:ext>
                </a:extLst>
              </a:tr>
              <a:tr h="787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forum: 3/1 thru 8/1</a:t>
                      </a:r>
                    </a:p>
                    <a:p>
                      <a:pPr algn="l" fontAlgn="b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8/1 thru 2/1, 2021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1823</a:t>
                      </a:r>
                    </a:p>
                    <a:p>
                      <a:pPr algn="r" fontAlgn="b"/>
                      <a:r>
                        <a:rPr lang="en-US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1793</a:t>
                      </a:r>
                    </a:p>
                  </a:txBody>
                  <a:tcPr marL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23%</a:t>
                      </a:r>
                    </a:p>
                    <a:p>
                      <a:pPr algn="r" fontAlgn="b"/>
                      <a:r>
                        <a:rPr lang="en-US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27%</a:t>
                      </a:r>
                    </a:p>
                  </a:txBody>
                  <a:tcPr marL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251135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66800" y="2209800"/>
            <a:ext cx="68580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/>
              <a:t>Additional Reports</a:t>
            </a:r>
            <a:br>
              <a:rPr lang="en-US" sz="4400" b="1" dirty="0"/>
            </a:br>
            <a:r>
              <a:rPr lang="en-US" sz="4400" b="1" dirty="0"/>
              <a:t>Keep reports to 2 minutes</a:t>
            </a:r>
            <a:br>
              <a:rPr lang="en-US" sz="4400" b="1" dirty="0"/>
            </a:br>
            <a:endParaRPr lang="en-US" sz="4400" b="1" dirty="0"/>
          </a:p>
        </p:txBody>
      </p:sp>
      <p:pic>
        <p:nvPicPr>
          <p:cNvPr id="2" name="Picture 1" descr="A picture containing drawing&#10;&#10;Description automatically generated">
            <a:extLst>
              <a:ext uri="{FF2B5EF4-FFF2-40B4-BE49-F238E27FC236}">
                <a16:creationId xmlns:a16="http://schemas.microsoft.com/office/drawing/2014/main" id="{09BA35FB-6C61-4A4F-8C91-C176F141A6C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2735" y="4648200"/>
            <a:ext cx="5138530" cy="1575816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55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sz="4900" b="1" dirty="0"/>
              <a:t>Old Business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Insurance</a:t>
            </a:r>
          </a:p>
          <a:p>
            <a:r>
              <a:rPr lang="en-US" sz="3600" dirty="0"/>
              <a:t>Update on Paid Advertising</a:t>
            </a:r>
          </a:p>
          <a:p>
            <a:r>
              <a:rPr lang="en-US" sz="3600" dirty="0"/>
              <a:t>SUNI Update</a:t>
            </a:r>
          </a:p>
          <a:p>
            <a:r>
              <a:rPr lang="en-US" sz="3600" dirty="0"/>
              <a:t>Preservation Class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0838"/>
            <a:ext cx="8229600" cy="792162"/>
          </a:xfrm>
        </p:spPr>
        <p:txBody>
          <a:bodyPr/>
          <a:lstStyle/>
          <a:p>
            <a:r>
              <a:rPr lang="en-US" b="1" dirty="0"/>
              <a:t>Insurance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292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Current - J.C. Taylor</a:t>
            </a:r>
          </a:p>
          <a:p>
            <a:r>
              <a:rPr lang="en-US" dirty="0"/>
              <a:t>Up for renewal 19 Mar 21; Premium $1068</a:t>
            </a:r>
          </a:p>
          <a:p>
            <a:r>
              <a:rPr lang="en-US" dirty="0"/>
              <a:t>Premium costs last three years</a:t>
            </a:r>
          </a:p>
          <a:p>
            <a:pPr lvl="1"/>
            <a:r>
              <a:rPr lang="en-US" dirty="0"/>
              <a:t>2018: $1300</a:t>
            </a:r>
          </a:p>
          <a:p>
            <a:pPr lvl="1"/>
            <a:r>
              <a:rPr lang="en-US" dirty="0"/>
              <a:t>2019: $1250</a:t>
            </a:r>
          </a:p>
          <a:p>
            <a:pPr lvl="1"/>
            <a:r>
              <a:rPr lang="en-US" dirty="0"/>
              <a:t>2020: $1044</a:t>
            </a:r>
          </a:p>
          <a:p>
            <a:r>
              <a:rPr lang="en-US" dirty="0"/>
              <a:t>Covers only static events – </a:t>
            </a:r>
            <a:r>
              <a:rPr lang="en-US" b="1" dirty="0"/>
              <a:t>No </a:t>
            </a:r>
            <a:r>
              <a:rPr lang="en-US" b="1" dirty="0" err="1"/>
              <a:t>AutoX</a:t>
            </a:r>
            <a:r>
              <a:rPr lang="en-US" b="1" dirty="0"/>
              <a:t> coverage</a:t>
            </a:r>
          </a:p>
          <a:p>
            <a:r>
              <a:rPr lang="en-US" dirty="0"/>
              <a:t>Looked at </a:t>
            </a:r>
            <a:r>
              <a:rPr lang="en-US" dirty="0" err="1"/>
              <a:t>Hagerty</a:t>
            </a:r>
            <a:r>
              <a:rPr lang="en-US" dirty="0"/>
              <a:t> last year…less coverage for more money</a:t>
            </a:r>
          </a:p>
          <a:p>
            <a:r>
              <a:rPr lang="en-US" dirty="0"/>
              <a:t>Recommend we renew…we have not held our own </a:t>
            </a:r>
            <a:r>
              <a:rPr lang="en-US" dirty="0" err="1"/>
              <a:t>autox</a:t>
            </a:r>
            <a:r>
              <a:rPr lang="en-US" dirty="0"/>
              <a:t> since 2013. Buy it separately, if needed.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en-US" sz="4000" b="1" dirty="0"/>
              <a:t>Advertising Revenue</a:t>
            </a:r>
            <a:br>
              <a:rPr lang="en-US" sz="4000" b="1" dirty="0"/>
            </a:br>
            <a:r>
              <a:rPr lang="en-US" sz="4000" b="1" dirty="0"/>
              <a:t>Update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371600"/>
            <a:ext cx="4572000" cy="5257800"/>
          </a:xfrm>
        </p:spPr>
        <p:txBody>
          <a:bodyPr>
            <a:normAutofit fontScale="62500" lnSpcReduction="20000"/>
          </a:bodyPr>
          <a:lstStyle/>
          <a:p>
            <a:pPr marL="400050"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itchFamily="34" charset="0"/>
              <a:buChar char="•"/>
            </a:pPr>
            <a:r>
              <a:rPr lang="en-US" sz="4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Packets sent USPS </a:t>
            </a:r>
          </a:p>
          <a:p>
            <a:pPr lvl="1">
              <a:lnSpc>
                <a:spcPct val="107000"/>
              </a:lnSpc>
              <a:spcBef>
                <a:spcPts val="0"/>
              </a:spcBef>
            </a:pPr>
            <a:r>
              <a:rPr lang="en-US" sz="3400" dirty="0"/>
              <a:t>British Wiring (signed up for 12 issues)</a:t>
            </a:r>
          </a:p>
          <a:p>
            <a:pPr lvl="1">
              <a:lnSpc>
                <a:spcPct val="107000"/>
              </a:lnSpc>
              <a:spcBef>
                <a:spcPts val="0"/>
              </a:spcBef>
            </a:pPr>
            <a:r>
              <a:rPr lang="en-US" sz="3400" dirty="0"/>
              <a:t>Paul’s Chrome Plating</a:t>
            </a:r>
          </a:p>
          <a:p>
            <a:pPr lvl="1">
              <a:lnSpc>
                <a:spcPct val="107000"/>
              </a:lnSpc>
              <a:spcBef>
                <a:spcPts val="0"/>
              </a:spcBef>
            </a:pPr>
            <a:r>
              <a:rPr lang="en-US" sz="3400" dirty="0"/>
              <a:t>Classic Sunbeam 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400" dirty="0"/>
              <a:t>White Post Restorations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4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Packets sent by email 1/31</a:t>
            </a:r>
          </a:p>
          <a:p>
            <a:pPr lvl="1">
              <a:lnSpc>
                <a:spcPct val="107000"/>
              </a:lnSpc>
              <a:spcBef>
                <a:spcPts val="0"/>
              </a:spcBef>
            </a:pPr>
            <a:r>
              <a:rPr lang="en-US" sz="3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L&amp;T Vintage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933450" algn="l"/>
              </a:tabLst>
            </a:pPr>
            <a:r>
              <a:rPr lang="en-US" sz="3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MacGregor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933450" algn="l"/>
              </a:tabLst>
            </a:pPr>
            <a:r>
              <a:rPr lang="en-US" sz="4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Packets by email 2/11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tabLst>
                <a:tab pos="933450" algn="l"/>
              </a:tabLst>
            </a:pPr>
            <a:r>
              <a:rPr lang="en-US" sz="3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Treasured Motor Cars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tabLst>
                <a:tab pos="933450" algn="l"/>
              </a:tabLst>
            </a:pPr>
            <a:r>
              <a:rPr lang="en-US" sz="3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Vintage Restorations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933450" algn="l"/>
              </a:tabLst>
            </a:pPr>
            <a:r>
              <a:rPr lang="en-US" sz="3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Race Ramps</a:t>
            </a:r>
          </a:p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5C26376-EE2A-4873-9AA5-628B7F16D7F9}"/>
              </a:ext>
            </a:extLst>
          </p:cNvPr>
          <p:cNvSpPr txBox="1"/>
          <p:nvPr/>
        </p:nvSpPr>
        <p:spPr>
          <a:xfrm>
            <a:off x="5035826" y="1371600"/>
            <a:ext cx="3955774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Also by USPS</a:t>
            </a:r>
          </a:p>
          <a:p>
            <a:pPr lvl="1"/>
            <a:r>
              <a:rPr lang="en-US" sz="2000" dirty="0"/>
              <a:t>Sunbeam Specialties</a:t>
            </a:r>
          </a:p>
          <a:p>
            <a:pPr lvl="1"/>
            <a:r>
              <a:rPr lang="en-US" sz="2000" dirty="0"/>
              <a:t>Apple Hydraulics</a:t>
            </a:r>
          </a:p>
          <a:p>
            <a:pPr lvl="1"/>
            <a:r>
              <a:rPr lang="en-US" sz="2000" dirty="0"/>
              <a:t>Condon Skelly Insurance</a:t>
            </a:r>
          </a:p>
          <a:p>
            <a:pPr lvl="1"/>
            <a:r>
              <a:rPr lang="en-US" sz="2000" dirty="0"/>
              <a:t>Eastwood</a:t>
            </a:r>
          </a:p>
          <a:p>
            <a:pPr lvl="1"/>
            <a:r>
              <a:rPr lang="en-US" sz="2000" dirty="0"/>
              <a:t>K&amp;T Vintage</a:t>
            </a:r>
          </a:p>
          <a:p>
            <a:pPr lvl="1"/>
            <a:r>
              <a:rPr lang="en-US" sz="2000" dirty="0"/>
              <a:t>JC Taylor</a:t>
            </a:r>
          </a:p>
          <a:p>
            <a:pPr lvl="1"/>
            <a:r>
              <a:rPr lang="en-US" sz="2000" dirty="0" err="1"/>
              <a:t>Librandi’s</a:t>
            </a:r>
            <a:r>
              <a:rPr lang="en-US" sz="2000" dirty="0"/>
              <a:t> Plating</a:t>
            </a:r>
          </a:p>
          <a:p>
            <a:pPr lvl="1"/>
            <a:r>
              <a:rPr lang="en-US" sz="2000" dirty="0" err="1"/>
              <a:t>Ragtops&amp;Roadsters</a:t>
            </a:r>
            <a:endParaRPr lang="en-US" sz="2000" dirty="0"/>
          </a:p>
          <a:p>
            <a:pPr lvl="1"/>
            <a:r>
              <a:rPr lang="en-US" sz="2000" dirty="0"/>
              <a:t>Moss Motors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>
            <a:normAutofit/>
          </a:bodyPr>
          <a:lstStyle/>
          <a:p>
            <a:r>
              <a:rPr lang="en-US" b="1" dirty="0"/>
              <a:t>SUNI Update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5029200"/>
          </a:xfrm>
        </p:spPr>
        <p:txBody>
          <a:bodyPr>
            <a:normAutofit fontScale="77500" lnSpcReduction="20000"/>
          </a:bodyPr>
          <a:lstStyle/>
          <a:p>
            <a:r>
              <a:rPr lang="en-US" sz="3900" dirty="0"/>
              <a:t>Host Hotel: Hilton Garden Inn Hotel Independence, MO. Room rate $109.00/night</a:t>
            </a:r>
          </a:p>
          <a:p>
            <a:r>
              <a:rPr lang="en-US" sz="3900" dirty="0"/>
              <a:t>COVID still a concern but we continue to plan</a:t>
            </a:r>
          </a:p>
          <a:p>
            <a:r>
              <a:rPr lang="en-US" sz="3900" dirty="0"/>
              <a:t>Key target dates</a:t>
            </a:r>
          </a:p>
          <a:p>
            <a:pPr lvl="1"/>
            <a:r>
              <a:rPr lang="en-US" sz="3300" dirty="0"/>
              <a:t>Apr 1</a:t>
            </a:r>
            <a:r>
              <a:rPr lang="en-US" sz="3300" baseline="30000" dirty="0"/>
              <a:t>st</a:t>
            </a:r>
            <a:r>
              <a:rPr lang="en-US" sz="3300" dirty="0"/>
              <a:t> 		Registration Opens</a:t>
            </a:r>
          </a:p>
          <a:p>
            <a:pPr lvl="1"/>
            <a:r>
              <a:rPr lang="en-US" sz="3300" dirty="0"/>
              <a:t>June 1</a:t>
            </a:r>
            <a:r>
              <a:rPr lang="en-US" sz="3300" baseline="30000" dirty="0"/>
              <a:t>st</a:t>
            </a:r>
            <a:r>
              <a:rPr lang="en-US" sz="3300" dirty="0"/>
              <a:t>	Date we must commit $$$. Will 				evaluate expected attendance and 				COVID conditions</a:t>
            </a:r>
          </a:p>
          <a:p>
            <a:pPr lvl="1"/>
            <a:r>
              <a:rPr lang="en-US" sz="3300" dirty="0"/>
              <a:t>Aug 14</a:t>
            </a:r>
            <a:r>
              <a:rPr lang="en-US" sz="3300" baseline="30000" dirty="0"/>
              <a:t>th</a:t>
            </a:r>
            <a:r>
              <a:rPr lang="en-US" sz="3300" dirty="0"/>
              <a:t>	Last date to cancel and reschedule for 			2022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	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z="5400" b="1" dirty="0">
                <a:solidFill>
                  <a:schemeClr val="tx1"/>
                </a:solidFill>
              </a:rPr>
              <a:t>Agenda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0" y="1600200"/>
            <a:ext cx="3810000" cy="4525963"/>
          </a:xfrm>
        </p:spPr>
        <p:txBody>
          <a:bodyPr>
            <a:normAutofit lnSpcReduction="10000"/>
          </a:bodyPr>
          <a:lstStyle/>
          <a:p>
            <a:r>
              <a:rPr lang="en-US" sz="4400" dirty="0">
                <a:solidFill>
                  <a:schemeClr val="tx1"/>
                </a:solidFill>
              </a:rPr>
              <a:t>Welcome</a:t>
            </a:r>
          </a:p>
          <a:p>
            <a:r>
              <a:rPr lang="en-US" sz="4400" dirty="0">
                <a:solidFill>
                  <a:schemeClr val="tx1"/>
                </a:solidFill>
              </a:rPr>
              <a:t>Roll Call</a:t>
            </a:r>
          </a:p>
          <a:p>
            <a:r>
              <a:rPr lang="en-US" sz="4400" dirty="0">
                <a:solidFill>
                  <a:schemeClr val="tx1"/>
                </a:solidFill>
              </a:rPr>
              <a:t>Reports</a:t>
            </a:r>
          </a:p>
          <a:p>
            <a:r>
              <a:rPr lang="en-US" sz="4400" dirty="0">
                <a:solidFill>
                  <a:schemeClr val="tx1"/>
                </a:solidFill>
              </a:rPr>
              <a:t>Old Business</a:t>
            </a:r>
          </a:p>
          <a:p>
            <a:r>
              <a:rPr lang="en-US" sz="4400" dirty="0">
                <a:solidFill>
                  <a:schemeClr val="tx1"/>
                </a:solidFill>
              </a:rPr>
              <a:t>New Business</a:t>
            </a:r>
          </a:p>
          <a:p>
            <a:r>
              <a:rPr lang="en-US" sz="4400" dirty="0">
                <a:solidFill>
                  <a:schemeClr val="tx1"/>
                </a:solidFill>
              </a:rPr>
              <a:t>Adjourn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SUNI Update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r>
              <a:rPr lang="en-US" dirty="0"/>
              <a:t>Tentative Schedule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6" name="Picture 5" descr="Pictu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" y="2173476"/>
            <a:ext cx="8686800" cy="2855724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SUNI Update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Invited Guests:</a:t>
            </a:r>
          </a:p>
          <a:p>
            <a:pPr lvl="1"/>
            <a:r>
              <a:rPr lang="en-US" dirty="0"/>
              <a:t>Rosemary Smith: </a:t>
            </a:r>
            <a:r>
              <a:rPr lang="en-US" dirty="0" err="1"/>
              <a:t>Rootes</a:t>
            </a:r>
            <a:r>
              <a:rPr lang="en-US" dirty="0"/>
              <a:t> rally/race driver</a:t>
            </a:r>
          </a:p>
          <a:p>
            <a:pPr lvl="1"/>
            <a:r>
              <a:rPr lang="en-US" dirty="0"/>
              <a:t>Mike Jones: Jensen Manager</a:t>
            </a:r>
          </a:p>
          <a:p>
            <a:pPr lvl="1"/>
            <a:r>
              <a:rPr lang="en-US" dirty="0"/>
              <a:t>John </a:t>
            </a:r>
            <a:r>
              <a:rPr lang="en-US" dirty="0" err="1"/>
              <a:t>Nikas</a:t>
            </a:r>
            <a:r>
              <a:rPr lang="en-US" dirty="0"/>
              <a:t>: Noted auto historian/author</a:t>
            </a:r>
          </a:p>
          <a:p>
            <a:pPr lvl="1"/>
            <a:r>
              <a:rPr lang="en-US" dirty="0"/>
              <a:t>Lord </a:t>
            </a:r>
            <a:r>
              <a:rPr lang="en-US" dirty="0" err="1"/>
              <a:t>Rootes</a:t>
            </a:r>
            <a:endParaRPr lang="en-US" dirty="0"/>
          </a:p>
          <a:p>
            <a:r>
              <a:rPr lang="en-US" dirty="0"/>
              <a:t>Activity assignments</a:t>
            </a:r>
          </a:p>
          <a:p>
            <a:pPr lvl="1"/>
            <a:r>
              <a:rPr lang="en-US" dirty="0"/>
              <a:t>Kerch handling  registration</a:t>
            </a:r>
          </a:p>
          <a:p>
            <a:pPr lvl="1"/>
            <a:r>
              <a:rPr lang="en-US" dirty="0"/>
              <a:t>STOA will likely run autocross</a:t>
            </a:r>
          </a:p>
          <a:p>
            <a:pPr lvl="1"/>
            <a:r>
              <a:rPr lang="en-US" dirty="0"/>
              <a:t>Plan to volunteer TEAE to run </a:t>
            </a:r>
            <a:r>
              <a:rPr lang="en-US" dirty="0" err="1"/>
              <a:t>concours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Preservation Class Award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28600" y="838200"/>
            <a:ext cx="8763000" cy="59436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Board approved Bumper badge @ Aug Meeting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r>
              <a:rPr lang="en-US" dirty="0"/>
              <a:t>Eliminate 3</a:t>
            </a:r>
            <a:r>
              <a:rPr lang="en-US" baseline="30000" dirty="0"/>
              <a:t>rd</a:t>
            </a:r>
            <a:r>
              <a:rPr lang="en-US" dirty="0"/>
              <a:t> Place award: 185/200 for 1</a:t>
            </a:r>
            <a:r>
              <a:rPr lang="en-US" baseline="30000" dirty="0"/>
              <a:t>st</a:t>
            </a:r>
            <a:r>
              <a:rPr lang="en-US" dirty="0"/>
              <a:t> and 175/200 for 2</a:t>
            </a:r>
            <a:r>
              <a:rPr lang="en-US" baseline="30000" dirty="0"/>
              <a:t>nd</a:t>
            </a:r>
            <a:r>
              <a:rPr lang="en-US" dirty="0"/>
              <a:t> </a:t>
            </a:r>
          </a:p>
          <a:p>
            <a:r>
              <a:rPr lang="en-US" dirty="0" err="1"/>
              <a:t>Rallye</a:t>
            </a:r>
            <a:r>
              <a:rPr lang="en-US" dirty="0"/>
              <a:t> Productions: </a:t>
            </a:r>
          </a:p>
          <a:p>
            <a:pPr lvl="1"/>
            <a:r>
              <a:rPr lang="en-US" dirty="0"/>
              <a:t>Thick heavy duty material like brass requires custom order…expensive. Cheaper alternative: Thin aluminum badges similar material to dash plaques…50 minimum</a:t>
            </a:r>
          </a:p>
          <a:p>
            <a:r>
              <a:rPr lang="en-US" dirty="0"/>
              <a:t>Quality Lapel Pins:</a:t>
            </a:r>
          </a:p>
          <a:p>
            <a:pPr lvl="1"/>
            <a:r>
              <a:rPr lang="en-US" dirty="0"/>
              <a:t>Will make 10 of each. Thick steel 3x2 silkscreen; $17 ea + shipping and set up. </a:t>
            </a:r>
            <a:r>
              <a:rPr lang="en-US" b="1" dirty="0"/>
              <a:t>$550 total</a:t>
            </a:r>
          </a:p>
          <a:p>
            <a:r>
              <a:rPr lang="en-US" dirty="0"/>
              <a:t>Rather than maintain inventory we could custom order as part of United prep based on # of entries. 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5" name="Picture 4" descr="Rootes Preservation Badge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00200" y="1295400"/>
            <a:ext cx="5638800" cy="1652588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55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sz="4900" b="1" dirty="0"/>
              <a:t>New Business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dirty="0" err="1"/>
              <a:t>Rootes</a:t>
            </a:r>
            <a:r>
              <a:rPr lang="en-US" sz="3600" dirty="0"/>
              <a:t> Archive Donation Funding</a:t>
            </a:r>
          </a:p>
          <a:p>
            <a:r>
              <a:rPr lang="en-US" sz="3600" dirty="0"/>
              <a:t>United 2022</a:t>
            </a:r>
          </a:p>
          <a:p>
            <a:r>
              <a:rPr lang="en-US" sz="3600" dirty="0"/>
              <a:t>United Chairperson Courtesy</a:t>
            </a:r>
          </a:p>
          <a:p>
            <a:r>
              <a:rPr lang="en-US" sz="3600" dirty="0"/>
              <a:t>Publish Printed Roster</a:t>
            </a:r>
          </a:p>
          <a:p>
            <a:r>
              <a:rPr lang="en-US" sz="3600" dirty="0"/>
              <a:t>Membership Incentives</a:t>
            </a:r>
          </a:p>
          <a:p>
            <a:r>
              <a:rPr lang="en-US" sz="3600" dirty="0"/>
              <a:t>Regional Reporting</a:t>
            </a:r>
          </a:p>
          <a:p>
            <a:r>
              <a:rPr lang="en-US" sz="3600" dirty="0"/>
              <a:t>Parts Sales via Website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68362"/>
          </a:xfrm>
        </p:spPr>
        <p:txBody>
          <a:bodyPr/>
          <a:lstStyle/>
          <a:p>
            <a:r>
              <a:rPr lang="en-US" b="1" dirty="0" err="1"/>
              <a:t>Rootes</a:t>
            </a:r>
            <a:r>
              <a:rPr lang="en-US" b="1" dirty="0"/>
              <a:t> Archive Donation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$1,200 donated at the end of 2020. We spoke of how we can recoup $$$$.</a:t>
            </a:r>
          </a:p>
          <a:p>
            <a:pPr lvl="1"/>
            <a:r>
              <a:rPr lang="en-US" u="sng" dirty="0"/>
              <a:t>Recommend</a:t>
            </a:r>
            <a:r>
              <a:rPr lang="en-US" dirty="0"/>
              <a:t> we not take any action to “recoup” funds, but rather focus on way to offset future donations…Our donation should not come at the expense of the services we provide our members</a:t>
            </a:r>
          </a:p>
          <a:p>
            <a:pPr lvl="1"/>
            <a:r>
              <a:rPr lang="en-US" u="sng" dirty="0"/>
              <a:t>Propose</a:t>
            </a:r>
            <a:r>
              <a:rPr lang="en-US" dirty="0"/>
              <a:t>: Voluntary donation by individual member at time of registration or renewal. That money set aside for annual club donation.</a:t>
            </a:r>
          </a:p>
          <a:p>
            <a:pPr lvl="1"/>
            <a:r>
              <a:rPr lang="en-US" dirty="0"/>
              <a:t>Other ideas?</a:t>
            </a:r>
          </a:p>
          <a:p>
            <a:pPr lvl="1"/>
            <a:r>
              <a:rPr lang="en-US" dirty="0"/>
              <a:t>Way forward?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/>
          <a:lstStyle/>
          <a:p>
            <a:r>
              <a:rPr lang="en-US" b="1" dirty="0"/>
              <a:t>United 39 (2022)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/>
          <a:lstStyle/>
          <a:p>
            <a:r>
              <a:rPr lang="en-US" dirty="0"/>
              <a:t>If SUNI proceeds, we need to begin serious planning this summer. </a:t>
            </a:r>
          </a:p>
          <a:p>
            <a:r>
              <a:rPr lang="en-US" dirty="0"/>
              <a:t>Possible venues</a:t>
            </a:r>
          </a:p>
          <a:p>
            <a:pPr lvl="1"/>
            <a:r>
              <a:rPr lang="en-US" dirty="0"/>
              <a:t>Canada</a:t>
            </a:r>
          </a:p>
          <a:p>
            <a:pPr lvl="1"/>
            <a:r>
              <a:rPr lang="en-US" dirty="0"/>
              <a:t>North Carolina</a:t>
            </a:r>
          </a:p>
          <a:p>
            <a:pPr lvl="1"/>
            <a:r>
              <a:rPr lang="en-US" dirty="0"/>
              <a:t>Other???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United Chairperson Courtesy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r>
              <a:rPr lang="en-US" dirty="0"/>
              <a:t>Board member Barb </a:t>
            </a:r>
            <a:r>
              <a:rPr lang="en-US" dirty="0" err="1"/>
              <a:t>Geshke</a:t>
            </a:r>
            <a:r>
              <a:rPr lang="en-US" dirty="0"/>
              <a:t> proposes:</a:t>
            </a:r>
          </a:p>
          <a:p>
            <a:pPr lvl="1"/>
            <a:r>
              <a:rPr lang="en-US" b="1" dirty="0"/>
              <a:t>To thank/reward the individual who volunteers for and serves as the United Chairperson, registration fee for the event is waived</a:t>
            </a:r>
          </a:p>
          <a:p>
            <a:r>
              <a:rPr lang="en-US" dirty="0"/>
              <a:t>Discussion</a:t>
            </a:r>
          </a:p>
          <a:p>
            <a:r>
              <a:rPr lang="en-US" dirty="0"/>
              <a:t>Motion?</a:t>
            </a:r>
          </a:p>
          <a:p>
            <a:pPr lvl="1"/>
            <a:endParaRPr lang="en-US" dirty="0"/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b="1" dirty="0"/>
              <a:t>Printed Roster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r>
              <a:rPr lang="en-US" dirty="0"/>
              <a:t>Board member Joe </a:t>
            </a:r>
            <a:r>
              <a:rPr lang="en-US" dirty="0" err="1"/>
              <a:t>McConlogue</a:t>
            </a:r>
            <a:r>
              <a:rPr lang="en-US" dirty="0"/>
              <a:t> proposes:</a:t>
            </a:r>
          </a:p>
          <a:p>
            <a:pPr lvl="1"/>
            <a:r>
              <a:rPr lang="en-US" b="1" dirty="0"/>
              <a:t>We consider publishing a printed roster</a:t>
            </a:r>
          </a:p>
          <a:p>
            <a:r>
              <a:rPr lang="en-US" dirty="0"/>
              <a:t>Printing and mailing costs</a:t>
            </a:r>
          </a:p>
          <a:p>
            <a:pPr lvl="1"/>
            <a:r>
              <a:rPr lang="en-US" dirty="0"/>
              <a:t>Printing/mailing estimate: $2K minimum…more depending on how much we include in roster and resulting number of pages</a:t>
            </a:r>
          </a:p>
          <a:p>
            <a:r>
              <a:rPr lang="en-US" dirty="0"/>
              <a:t>Discussion</a:t>
            </a:r>
          </a:p>
          <a:p>
            <a:r>
              <a:rPr lang="en-US" dirty="0"/>
              <a:t>Way forward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438"/>
            <a:ext cx="8229600" cy="792162"/>
          </a:xfrm>
        </p:spPr>
        <p:txBody>
          <a:bodyPr/>
          <a:lstStyle/>
          <a:p>
            <a:r>
              <a:rPr lang="en-US" b="1" dirty="0"/>
              <a:t>Membership Incentives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54864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Board member Joe </a:t>
            </a:r>
            <a:r>
              <a:rPr lang="en-US" dirty="0" err="1"/>
              <a:t>McConlogue</a:t>
            </a:r>
            <a:r>
              <a:rPr lang="en-US" dirty="0"/>
              <a:t> recommends:</a:t>
            </a:r>
          </a:p>
          <a:p>
            <a:pPr lvl="1"/>
            <a:r>
              <a:rPr lang="en-US" b="1" dirty="0"/>
              <a:t>We contact lapsed members and offer membership fee discount to renew</a:t>
            </a:r>
          </a:p>
          <a:p>
            <a:r>
              <a:rPr lang="en-US" dirty="0"/>
              <a:t>Questions to consider</a:t>
            </a:r>
          </a:p>
          <a:p>
            <a:pPr lvl="1"/>
            <a:r>
              <a:rPr lang="en-US" dirty="0"/>
              <a:t>How far back?</a:t>
            </a:r>
          </a:p>
          <a:p>
            <a:pPr lvl="1"/>
            <a:r>
              <a:rPr lang="en-US" dirty="0"/>
              <a:t>How do we reach out? Phone? Email? Mail?</a:t>
            </a:r>
          </a:p>
          <a:p>
            <a:pPr lvl="2"/>
            <a:r>
              <a:rPr lang="en-US" dirty="0"/>
              <a:t>CAT just did this (no discount) via phone</a:t>
            </a:r>
          </a:p>
          <a:p>
            <a:pPr lvl="1"/>
            <a:r>
              <a:rPr lang="en-US" dirty="0"/>
              <a:t>Outreach costs?</a:t>
            </a:r>
          </a:p>
          <a:p>
            <a:pPr lvl="1"/>
            <a:r>
              <a:rPr lang="en-US" dirty="0"/>
              <a:t>How much discount?</a:t>
            </a:r>
          </a:p>
          <a:p>
            <a:r>
              <a:rPr lang="en-US" dirty="0"/>
              <a:t>Discussion?</a:t>
            </a:r>
          </a:p>
          <a:p>
            <a:r>
              <a:rPr lang="en-US" dirty="0"/>
              <a:t>Way forward?</a:t>
            </a:r>
          </a:p>
          <a:p>
            <a:r>
              <a:rPr lang="en-US" dirty="0"/>
              <a:t>Other incentive ideas???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Regular Regional Reports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r>
              <a:rPr lang="en-US" dirty="0"/>
              <a:t>Board member Dave Reina proposes:</a:t>
            </a:r>
          </a:p>
          <a:p>
            <a:pPr lvl="1"/>
            <a:r>
              <a:rPr lang="en-US" b="1" dirty="0"/>
              <a:t>Regional Reps be tasked to send in regular reports on activities in their area. </a:t>
            </a:r>
          </a:p>
          <a:p>
            <a:r>
              <a:rPr lang="en-US" dirty="0"/>
              <a:t>Promotes sharing experiences club wide</a:t>
            </a:r>
          </a:p>
          <a:p>
            <a:r>
              <a:rPr lang="en-US" dirty="0"/>
              <a:t>Other clubs do this successfully</a:t>
            </a:r>
          </a:p>
          <a:p>
            <a:r>
              <a:rPr lang="en-US" dirty="0"/>
              <a:t>How often? Negative reports required?</a:t>
            </a:r>
          </a:p>
          <a:p>
            <a:r>
              <a:rPr lang="en-US" dirty="0"/>
              <a:t>Discussion</a:t>
            </a:r>
          </a:p>
          <a:p>
            <a:r>
              <a:rPr lang="en-US" dirty="0"/>
              <a:t>Way forward?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Reports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000" dirty="0">
                <a:solidFill>
                  <a:schemeClr val="tx1"/>
                </a:solidFill>
              </a:rPr>
              <a:t>Review and approval of August </a:t>
            </a:r>
            <a:r>
              <a:rPr lang="en-US" sz="4000" dirty="0" err="1">
                <a:solidFill>
                  <a:schemeClr val="tx1"/>
                </a:solidFill>
              </a:rPr>
              <a:t>BoD</a:t>
            </a:r>
            <a:r>
              <a:rPr lang="en-US" sz="4000" dirty="0">
                <a:solidFill>
                  <a:schemeClr val="tx1"/>
                </a:solidFill>
              </a:rPr>
              <a:t> Meeting Minutes</a:t>
            </a:r>
          </a:p>
          <a:p>
            <a:r>
              <a:rPr lang="en-US" sz="4000" dirty="0">
                <a:solidFill>
                  <a:schemeClr val="tx1"/>
                </a:solidFill>
              </a:rPr>
              <a:t>Treasurer’s Report</a:t>
            </a:r>
          </a:p>
          <a:p>
            <a:r>
              <a:rPr lang="en-US" sz="4000" dirty="0">
                <a:solidFill>
                  <a:schemeClr val="tx1"/>
                </a:solidFill>
              </a:rPr>
              <a:t>Membership Report</a:t>
            </a:r>
          </a:p>
          <a:p>
            <a:r>
              <a:rPr lang="en-US" sz="4000" dirty="0">
                <a:solidFill>
                  <a:schemeClr val="tx1"/>
                </a:solidFill>
              </a:rPr>
              <a:t>Website/Editor’s Report</a:t>
            </a:r>
          </a:p>
          <a:p>
            <a:r>
              <a:rPr lang="en-US" sz="4000" dirty="0">
                <a:solidFill>
                  <a:schemeClr val="tx1"/>
                </a:solidFill>
              </a:rPr>
              <a:t>Additional Reports as Required</a:t>
            </a:r>
            <a:endParaRPr lang="en-US" sz="40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Parts Sales via TEAE Website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28600" y="990600"/>
            <a:ext cx="8686800" cy="571500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Parts Sellers are reportedly leaving </a:t>
            </a:r>
            <a:r>
              <a:rPr lang="en-US" dirty="0" err="1"/>
              <a:t>ebay</a:t>
            </a:r>
            <a:r>
              <a:rPr lang="en-US" dirty="0"/>
              <a:t> and other online sites due to government regulations and tax consequences</a:t>
            </a:r>
          </a:p>
          <a:p>
            <a:r>
              <a:rPr lang="en-US" dirty="0"/>
              <a:t>Can TEAE and its web domains provide an alternative?</a:t>
            </a:r>
          </a:p>
          <a:p>
            <a:r>
              <a:rPr lang="en-US" b="1" dirty="0"/>
              <a:t>Concept of Action</a:t>
            </a:r>
          </a:p>
          <a:p>
            <a:pPr lvl="1"/>
            <a:r>
              <a:rPr lang="en-US" dirty="0"/>
              <a:t>Create an enhanced classified area on the website, or use one of the domain names we own, where individuals can list and sell items</a:t>
            </a:r>
          </a:p>
          <a:p>
            <a:pPr lvl="1"/>
            <a:r>
              <a:rPr lang="en-US" dirty="0"/>
              <a:t>Advertise it in the </a:t>
            </a:r>
            <a:r>
              <a:rPr lang="en-US" i="1" dirty="0" err="1"/>
              <a:t>Rootes</a:t>
            </a:r>
            <a:r>
              <a:rPr lang="en-US" i="1" dirty="0"/>
              <a:t> Review </a:t>
            </a:r>
            <a:r>
              <a:rPr lang="en-US" dirty="0"/>
              <a:t>and on </a:t>
            </a:r>
            <a:r>
              <a:rPr lang="en-US" dirty="0" err="1"/>
              <a:t>Facebook</a:t>
            </a:r>
            <a:endParaRPr lang="en-US" dirty="0"/>
          </a:p>
          <a:p>
            <a:pPr lvl="1"/>
            <a:r>
              <a:rPr lang="en-US" dirty="0"/>
              <a:t>Listing on the website and related advertising in the </a:t>
            </a:r>
            <a:r>
              <a:rPr lang="en-US" i="1" dirty="0" err="1"/>
              <a:t>Rootes</a:t>
            </a:r>
            <a:r>
              <a:rPr lang="en-US" i="1" dirty="0"/>
              <a:t> Review</a:t>
            </a:r>
            <a:r>
              <a:rPr lang="en-US" dirty="0"/>
              <a:t> is free</a:t>
            </a:r>
          </a:p>
          <a:p>
            <a:pPr lvl="1"/>
            <a:r>
              <a:rPr lang="en-US" dirty="0"/>
              <a:t>TEAE gets one percent (1%) commission from seller on each sale. Two (2%) percent for non-members</a:t>
            </a:r>
          </a:p>
          <a:p>
            <a:r>
              <a:rPr lang="en-US" dirty="0"/>
              <a:t>Discussion</a:t>
            </a:r>
          </a:p>
          <a:p>
            <a:r>
              <a:rPr lang="en-US" dirty="0"/>
              <a:t>Way Forward?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Wrap 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Any other items to Discuss?</a:t>
            </a:r>
          </a:p>
          <a:p>
            <a:r>
              <a:rPr lang="en-US" dirty="0"/>
              <a:t>Motion to Adjourn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Back-up Slides</a:t>
            </a:r>
          </a:p>
        </p:txBody>
      </p:sp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09BA35FB-6C61-4A4F-8C91-C176F141A6C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2735" y="4343400"/>
            <a:ext cx="5138530" cy="1575816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2019 Balance Sheet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883686"/>
            <a:ext cx="8382000" cy="5745714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2018 Balance Sheet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929172"/>
            <a:ext cx="8305800" cy="570022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057400" y="2438400"/>
            <a:ext cx="4572000" cy="172354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4400" b="1" dirty="0"/>
              <a:t>Treasurer’s Report</a:t>
            </a:r>
            <a:br>
              <a:rPr lang="en-US" sz="4400" b="1" dirty="0"/>
            </a:br>
            <a:r>
              <a:rPr lang="en-US" sz="4400" b="1" dirty="0"/>
              <a:t>Rob Harter</a:t>
            </a:r>
            <a:br>
              <a:rPr lang="en-US" dirty="0">
                <a:solidFill>
                  <a:schemeClr val="tx1"/>
                </a:solidFill>
              </a:rPr>
            </a:br>
            <a:endParaRPr lang="en-US" dirty="0"/>
          </a:p>
        </p:txBody>
      </p:sp>
      <p:pic>
        <p:nvPicPr>
          <p:cNvPr id="2" name="Picture 1" descr="A picture containing drawing&#10;&#10;Description automatically generated">
            <a:extLst>
              <a:ext uri="{FF2B5EF4-FFF2-40B4-BE49-F238E27FC236}">
                <a16:creationId xmlns:a16="http://schemas.microsoft.com/office/drawing/2014/main" id="{2BA76A02-E614-4132-B584-CA96CA536B2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4135" y="762000"/>
            <a:ext cx="5138530" cy="1575816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423CADE-07A6-401B-BEFF-2D0D8E7085B9}"/>
              </a:ext>
            </a:extLst>
          </p:cNvPr>
          <p:cNvSpPr txBox="1"/>
          <p:nvPr/>
        </p:nvSpPr>
        <p:spPr>
          <a:xfrm>
            <a:off x="2133600" y="5638800"/>
            <a:ext cx="441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Additional supporting documentation found in slides  33 and 34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2020 Balance Sheet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914400"/>
            <a:ext cx="8534400" cy="5715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Profit/Loss Past Three Years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7150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2020</a:t>
            </a:r>
          </a:p>
          <a:p>
            <a:pPr lvl="1"/>
            <a:r>
              <a:rPr lang="en-US" dirty="0"/>
              <a:t>Ending Balance: $17,988.13</a:t>
            </a:r>
          </a:p>
          <a:p>
            <a:pPr lvl="1"/>
            <a:r>
              <a:rPr lang="en-US" b="1" dirty="0"/>
              <a:t>Gain: $328.07 (despite no United income)</a:t>
            </a:r>
          </a:p>
          <a:p>
            <a:pPr lvl="1"/>
            <a:r>
              <a:rPr lang="en-US" b="1" dirty="0"/>
              <a:t>Comment: Dues increase and 172 total RR pages key </a:t>
            </a:r>
          </a:p>
          <a:p>
            <a:r>
              <a:rPr lang="en-US" dirty="0"/>
              <a:t>2019</a:t>
            </a:r>
          </a:p>
          <a:p>
            <a:pPr lvl="1"/>
            <a:r>
              <a:rPr lang="en-US" dirty="0"/>
              <a:t>Ending Balance: 17,660.12</a:t>
            </a: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Loss: ($2,743.13)</a:t>
            </a: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Comment: Prior to dues increase; 216 total RR pages</a:t>
            </a:r>
          </a:p>
          <a:p>
            <a:r>
              <a:rPr lang="en-US" dirty="0"/>
              <a:t>2018</a:t>
            </a:r>
          </a:p>
          <a:p>
            <a:pPr lvl="1"/>
            <a:r>
              <a:rPr lang="en-US" dirty="0"/>
              <a:t>Ending Balance: $20,403.25</a:t>
            </a: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Loss: ($1,878.22)</a:t>
            </a: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Comment: Prior to dues increase; 204 total RR pages</a:t>
            </a:r>
          </a:p>
          <a:p>
            <a:r>
              <a:rPr lang="en-US" dirty="0"/>
              <a:t>Other observations</a:t>
            </a:r>
          </a:p>
          <a:p>
            <a:pPr lvl="1"/>
            <a:r>
              <a:rPr lang="en-US" dirty="0"/>
              <a:t>Admin expenses constant…about $3.5K</a:t>
            </a:r>
          </a:p>
          <a:p>
            <a:pPr lvl="1"/>
            <a:r>
              <a:rPr lang="en-US" dirty="0"/>
              <a:t>United income important…but not critical </a:t>
            </a:r>
          </a:p>
        </p:txBody>
      </p:sp>
    </p:spTree>
    <p:extLst>
      <p:ext uri="{BB962C8B-B14F-4D97-AF65-F5344CB8AC3E}">
        <p14:creationId xmlns:p14="http://schemas.microsoft.com/office/powerpoint/2010/main" val="2374938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71600" y="2514600"/>
            <a:ext cx="60960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/>
              <a:t>Membership Report</a:t>
            </a:r>
            <a:br>
              <a:rPr lang="en-US" sz="4400" b="1" dirty="0"/>
            </a:br>
            <a:r>
              <a:rPr lang="en-US" sz="4400" b="1" dirty="0"/>
              <a:t>Joe </a:t>
            </a:r>
            <a:r>
              <a:rPr lang="en-US" sz="4400" b="1" dirty="0" err="1"/>
              <a:t>McConlogue</a:t>
            </a:r>
            <a:endParaRPr lang="en-US" sz="4400" b="1" dirty="0"/>
          </a:p>
        </p:txBody>
      </p:sp>
      <p:pic>
        <p:nvPicPr>
          <p:cNvPr id="2" name="Picture 1" descr="A picture containing drawing&#10;&#10;Description automatically generated">
            <a:extLst>
              <a:ext uri="{FF2B5EF4-FFF2-40B4-BE49-F238E27FC236}">
                <a16:creationId xmlns:a16="http://schemas.microsoft.com/office/drawing/2014/main" id="{79E4BB54-A7DA-4824-865C-53AB956D1AD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2735" y="4800600"/>
            <a:ext cx="5138530" cy="1575816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Membership Breakdown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763000" cy="5791200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497 members </a:t>
            </a:r>
            <a:r>
              <a:rPr lang="en-US" dirty="0"/>
              <a:t>(down 17 from August last year)</a:t>
            </a:r>
          </a:p>
          <a:p>
            <a:pPr lvl="1"/>
            <a:r>
              <a:rPr lang="en-US" dirty="0"/>
              <a:t>3 free members:</a:t>
            </a:r>
          </a:p>
          <a:p>
            <a:pPr lvl="2"/>
            <a:r>
              <a:rPr lang="en-US" dirty="0"/>
              <a:t>Jim Morrison. Dave Lawler  &amp; Brad Davis</a:t>
            </a:r>
          </a:p>
          <a:p>
            <a:pPr lvl="1"/>
            <a:r>
              <a:rPr lang="en-US" dirty="0"/>
              <a:t>13 courtesy members, added </a:t>
            </a:r>
            <a:r>
              <a:rPr lang="en-US" dirty="0" err="1"/>
              <a:t>Rootes</a:t>
            </a:r>
            <a:r>
              <a:rPr lang="en-US" dirty="0"/>
              <a:t> Archive Center </a:t>
            </a:r>
          </a:p>
          <a:p>
            <a:pPr lvl="1"/>
            <a:r>
              <a:rPr lang="en-US" dirty="0"/>
              <a:t>24 members at Canadian rate for electronic newsletter (down 5 from last August)</a:t>
            </a:r>
          </a:p>
          <a:p>
            <a:pPr lvl="1"/>
            <a:r>
              <a:rPr lang="en-US" dirty="0"/>
              <a:t>Members in 43 states, DC. 5 Canadian provinces, and UK.</a:t>
            </a:r>
          </a:p>
          <a:p>
            <a:pPr lvl="1"/>
            <a:r>
              <a:rPr lang="en-US" dirty="0"/>
              <a:t>No or invalid email for 30 members (6%) </a:t>
            </a:r>
          </a:p>
          <a:p>
            <a:r>
              <a:rPr lang="en-US" b="1" dirty="0"/>
              <a:t>Newsletter selection</a:t>
            </a:r>
          </a:p>
          <a:p>
            <a:pPr lvl="1"/>
            <a:r>
              <a:rPr lang="en-US" dirty="0"/>
              <a:t>179 electronic (34%)</a:t>
            </a:r>
          </a:p>
          <a:p>
            <a:pPr lvl="1"/>
            <a:r>
              <a:rPr lang="en-US" dirty="0"/>
              <a:t>320 printed (66%)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15962"/>
          </a:xfrm>
        </p:spPr>
        <p:txBody>
          <a:bodyPr>
            <a:normAutofit fontScale="90000"/>
          </a:bodyPr>
          <a:lstStyle/>
          <a:p>
            <a:br>
              <a:rPr lang="en-US" b="1" dirty="0"/>
            </a:br>
            <a:r>
              <a:rPr lang="en-US" b="1" dirty="0"/>
              <a:t>Gains and Losses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763000" cy="4906963"/>
          </a:xfrm>
        </p:spPr>
        <p:txBody>
          <a:bodyPr/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sz="3200" dirty="0"/>
              <a:t>2020: Lost 65 members/gained 34 (Net Loss: 31)</a:t>
            </a:r>
          </a:p>
          <a:p>
            <a:r>
              <a:rPr lang="en-US" dirty="0"/>
              <a:t>Membership Levels 2017-21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2021 – 497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2020 – 510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2019 – 584 (Canadian initiative)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2018 – 501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2017 – 495</a:t>
            </a:r>
          </a:p>
          <a:p>
            <a:pPr>
              <a:buNone/>
            </a:pPr>
            <a:r>
              <a:rPr lang="en-US" dirty="0"/>
              <a:t> 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2817</TotalTime>
  <Words>1394</Words>
  <Application>Microsoft Office PowerPoint</Application>
  <PresentationFormat>On-screen Show (4:3)</PresentationFormat>
  <Paragraphs>324</Paragraphs>
  <Slides>34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8" baseType="lpstr">
      <vt:lpstr>Arial</vt:lpstr>
      <vt:lpstr>Calibri</vt:lpstr>
      <vt:lpstr>Wingdings</vt:lpstr>
      <vt:lpstr>Office Theme</vt:lpstr>
      <vt:lpstr>Tigers East/Alpines East Board of Directors Semi-Annual  Web Conference February 21, 2021</vt:lpstr>
      <vt:lpstr>Agenda</vt:lpstr>
      <vt:lpstr>Reports</vt:lpstr>
      <vt:lpstr>PowerPoint Presentation</vt:lpstr>
      <vt:lpstr>2020 Balance Sheet</vt:lpstr>
      <vt:lpstr>Profit/Loss Past Three Years</vt:lpstr>
      <vt:lpstr>PowerPoint Presentation</vt:lpstr>
      <vt:lpstr>Membership Breakdown</vt:lpstr>
      <vt:lpstr> Gains and Losses </vt:lpstr>
      <vt:lpstr>PowerPoint Presentation</vt:lpstr>
      <vt:lpstr>Rootes Review</vt:lpstr>
      <vt:lpstr>Facebook March 1 thru August 1</vt:lpstr>
      <vt:lpstr>Virtual Facebook Tour</vt:lpstr>
      <vt:lpstr>Website: Average Monthly Visits Comparing March 1 thru August 1, 2020 August 1 thru February 1, 2021</vt:lpstr>
      <vt:lpstr>PowerPoint Presentation</vt:lpstr>
      <vt:lpstr>Old Business </vt:lpstr>
      <vt:lpstr>Insurance</vt:lpstr>
      <vt:lpstr>Advertising Revenue Update</vt:lpstr>
      <vt:lpstr>SUNI Update</vt:lpstr>
      <vt:lpstr>SUNI Update</vt:lpstr>
      <vt:lpstr>SUNI Update</vt:lpstr>
      <vt:lpstr>Preservation Class Award</vt:lpstr>
      <vt:lpstr>New Business </vt:lpstr>
      <vt:lpstr>Rootes Archive Donation</vt:lpstr>
      <vt:lpstr>United 39 (2022)</vt:lpstr>
      <vt:lpstr>United Chairperson Courtesy</vt:lpstr>
      <vt:lpstr>Printed Roster</vt:lpstr>
      <vt:lpstr>Membership Incentives</vt:lpstr>
      <vt:lpstr>Regular Regional Reports</vt:lpstr>
      <vt:lpstr>Parts Sales via TEAE Website</vt:lpstr>
      <vt:lpstr>Wrap Up</vt:lpstr>
      <vt:lpstr>Back-up Slides</vt:lpstr>
      <vt:lpstr>2019 Balance Sheet</vt:lpstr>
      <vt:lpstr>2018 Balance Sheet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Board of Directors Web Conference February, 2020</dc:title>
  <dc:creator>Jimmy</dc:creator>
  <cp:lastModifiedBy>Kerch McConlogue</cp:lastModifiedBy>
  <cp:revision>126</cp:revision>
  <dcterms:created xsi:type="dcterms:W3CDTF">2020-08-05T12:28:23Z</dcterms:created>
  <dcterms:modified xsi:type="dcterms:W3CDTF">2021-02-21T21:43:09Z</dcterms:modified>
</cp:coreProperties>
</file>